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9" r:id="rId4"/>
    <p:sldId id="261" r:id="rId5"/>
    <p:sldId id="258" r:id="rId6"/>
    <p:sldId id="282" r:id="rId7"/>
    <p:sldId id="262" r:id="rId8"/>
    <p:sldId id="263" r:id="rId9"/>
    <p:sldId id="265" r:id="rId10"/>
    <p:sldId id="266" r:id="rId11"/>
    <p:sldId id="267" r:id="rId12"/>
    <p:sldId id="283" r:id="rId13"/>
    <p:sldId id="268" r:id="rId14"/>
    <p:sldId id="273" r:id="rId15"/>
    <p:sldId id="272" r:id="rId16"/>
    <p:sldId id="271" r:id="rId17"/>
    <p:sldId id="270" r:id="rId18"/>
    <p:sldId id="275" r:id="rId19"/>
    <p:sldId id="274" r:id="rId20"/>
    <p:sldId id="276" r:id="rId21"/>
    <p:sldId id="281" r:id="rId22"/>
    <p:sldId id="277" r:id="rId23"/>
    <p:sldId id="278" r:id="rId24"/>
    <p:sldId id="264" r:id="rId25"/>
    <p:sldId id="280" r:id="rId26"/>
    <p:sldId id="26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70"/>
    <p:restoredTop sz="78451"/>
  </p:normalViewPr>
  <p:slideViewPr>
    <p:cSldViewPr snapToGrid="0" snapToObjects="1">
      <p:cViewPr varScale="1">
        <p:scale>
          <a:sx n="95" d="100"/>
          <a:sy n="95" d="100"/>
        </p:scale>
        <p:origin x="9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9ADAE-3799-3E42-82E9-4A02FBF7ED9C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1F3A4-EF32-764C-A981-E4D1310FD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86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1F3A4-EF32-764C-A981-E4D1310FD1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0339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1F3A4-EF32-764C-A981-E4D1310FD16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734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1F3A4-EF32-764C-A981-E4D1310FD1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74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1F3A4-EF32-764C-A981-E4D1310FD1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966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1F3A4-EF32-764C-A981-E4D1310FD1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933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1F3A4-EF32-764C-A981-E4D1310FD1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88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1F3A4-EF32-764C-A981-E4D1310FD1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96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1F3A4-EF32-764C-A981-E4D1310FD16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13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1F3A4-EF32-764C-A981-E4D1310FD16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940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1F3A4-EF32-764C-A981-E4D1310FD16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397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3B097-C54C-F740-8E5F-BB3D17452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EF699B-8C84-F64C-9593-9AAFCE63B6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B0845-CF9A-0C48-9D42-B41D5E3CF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B8378-F37A-384E-8FEF-5D4A2878F3DC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D1AD9-5828-164F-B656-FFFC8CA35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C482F-532A-1745-A094-1A18A8508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EA4C9-28CD-AB4F-A5C6-D88B1BEAC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893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8DF15-856C-EF4A-AE95-D2DD75820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3EA8A-40E9-3B49-B084-A579511A0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3ED7AE-0520-2344-9CAD-636EE425A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B8378-F37A-384E-8FEF-5D4A2878F3DC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073D1-523E-114A-9D32-65A737CA5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D80B9-8B13-834A-861C-D6C81AE8F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EA4C9-28CD-AB4F-A5C6-D88B1BEAC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02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225372-D408-FE4F-8EC2-22D745217D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B914B4-C8A9-DE40-AE3F-33E503DE11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DD414-0229-C642-8281-776C97C71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B8378-F37A-384E-8FEF-5D4A2878F3DC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8FAD3-C0FB-8F41-89D8-C1D269987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3CDF3-FD63-BE47-857D-8FA13A842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EA4C9-28CD-AB4F-A5C6-D88B1BEAC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109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10855-01E7-264E-B6EC-5A8007DBC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DE164-BB24-BC40-A36F-13C5EE92D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A2209-3487-6245-AD2E-1C386D29C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B8378-F37A-384E-8FEF-5D4A2878F3DC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21263-626A-D14E-B307-A730EB55E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00F141-4922-1B45-A2D1-D0D0CE973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EA4C9-28CD-AB4F-A5C6-D88B1BEAC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89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E773C-DA50-A441-8A30-28F0BC016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EBF2F6-A0B2-6A48-8C7D-C4895A644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02DE6-8420-1F4F-9954-587C65828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B8378-F37A-384E-8FEF-5D4A2878F3DC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A7788-F947-6149-9B12-891D3996C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24C08-E145-4B41-B402-C2AE824CB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EA4C9-28CD-AB4F-A5C6-D88B1BEAC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134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25A0D-8914-9941-884B-818D329C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9229B-248D-7449-9747-49521AEA9A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37235A-4D5F-0440-8F18-3775E467E1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92D278-D460-2A4F-A985-0DD5BFFA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B8378-F37A-384E-8FEF-5D4A2878F3DC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6BFF92-BEB0-AB40-A0A2-E5D27F0DD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194776-95C4-CA40-98F5-4C2AFC9BD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EA4C9-28CD-AB4F-A5C6-D88B1BEAC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51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1E3A5-9C32-7849-BC44-86E0E1FFA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D44D1F-F447-E244-9985-12FF28065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EF3A89-5274-8E40-9D99-16BC8296AB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88425B-32F8-844B-9409-E90F14069A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59AE56-C89D-054B-9AF9-C5A2875317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21A7A9-F099-F848-A3B8-36CA79FAA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B8378-F37A-384E-8FEF-5D4A2878F3DC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96E617-793B-9C44-A860-BC843E83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1F456A-618C-7748-B09F-C1865617B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EA4C9-28CD-AB4F-A5C6-D88B1BEAC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41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BD905-FB6F-3E44-B37A-46926FA56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AA168-DD89-4045-A24B-F4BF009C5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B8378-F37A-384E-8FEF-5D4A2878F3DC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EF4BF4-B7C3-0E49-BB9E-21B810E41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CEC73E-E820-D041-A95F-5ACBF3AD8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EA4C9-28CD-AB4F-A5C6-D88B1BEAC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449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82A00F-37DF-964E-A223-103916C6E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B8378-F37A-384E-8FEF-5D4A2878F3DC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4FD369-4AC9-E748-ADA8-385E9917F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B5297-27B7-2847-B1A7-E36BC9B0C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EA4C9-28CD-AB4F-A5C6-D88B1BEAC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885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968F-0BFB-F441-BEFD-862E6C584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681D1-03E0-2348-91C6-66DFA7C34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18DE82-1591-B941-91D6-9CB1B7AA7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7A3F3D-0109-6A4A-B54F-664681F10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B8378-F37A-384E-8FEF-5D4A2878F3DC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E1D336-26A3-2C49-8212-9D7D5C02F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CF0D7-B2C4-704D-BCA5-5DDDCA0A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EA4C9-28CD-AB4F-A5C6-D88B1BEAC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65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4BF9F-E9A0-5F4D-81FE-6FA86013B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1B89B2-266A-1E42-B656-F7161312C2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51C2CB-2E69-6D4A-B961-02B7E3D80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F8C2CA-564C-EF45-ACB6-6C3386656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B8378-F37A-384E-8FEF-5D4A2878F3DC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8C4B27-2C62-6E4A-B4CE-0D1B5A11A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AB538E-FD84-2645-920E-17123240C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EA4C9-28CD-AB4F-A5C6-D88B1BEAC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645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2D4EAD-C2D9-F54C-8B4A-3C67BBC3C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0FDEDD-835D-B846-A53B-4B517D1F6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3139B-94F3-7249-989E-15128E3897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B8378-F37A-384E-8FEF-5D4A2878F3DC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293E0-E63A-6249-8D15-58D7DCB990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0046A-B090-7A42-AA52-4EAC7F2AB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EA4C9-28CD-AB4F-A5C6-D88B1BEAC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110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terms/e/environmental-social-and-governance-esg-criteria.asp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" TargetMode="External"/><Relationship Id="rId5" Type="http://schemas.openxmlformats.org/officeDocument/2006/relationships/hyperlink" Target="https://www.forbes.com/?sh=321528852254" TargetMode="External"/><Relationship Id="rId4" Type="http://schemas.openxmlformats.org/officeDocument/2006/relationships/hyperlink" Target="https://finance.yahoo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03750B-EB25-EC4A-8EE8-4F327E5E6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ESG vs SIN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5B3B17-F954-4E4F-B2C9-1564D75A0C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</a:rPr>
              <a:t>P. Alex Hertel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</a:rPr>
              <a:t>Akrem Mohamed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</a:rPr>
              <a:t>Jeff Myers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</a:rPr>
              <a:t>Lam Nguyen</a:t>
            </a:r>
          </a:p>
        </p:txBody>
      </p:sp>
    </p:spTree>
    <p:extLst>
      <p:ext uri="{BB962C8B-B14F-4D97-AF65-F5344CB8AC3E}">
        <p14:creationId xmlns:p14="http://schemas.microsoft.com/office/powerpoint/2010/main" val="1949348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794A2C-8070-984F-821E-868A939BE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Sample ESG Stocks in the Portfolio</a:t>
            </a:r>
          </a:p>
        </p:txBody>
      </p:sp>
      <p:pic>
        <p:nvPicPr>
          <p:cNvPr id="4098" name="Picture 2" descr="Salesforce | LinkedIn">
            <a:extLst>
              <a:ext uri="{FF2B5EF4-FFF2-40B4-BE49-F238E27FC236}">
                <a16:creationId xmlns:a16="http://schemas.microsoft.com/office/drawing/2014/main" id="{F2255036-F7A0-C84A-9CB1-9E3CD4556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225" y="2713699"/>
            <a:ext cx="1801671" cy="180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oftware code issue caused major 365 services outage: Microsoft">
            <a:extLst>
              <a:ext uri="{FF2B5EF4-FFF2-40B4-BE49-F238E27FC236}">
                <a16:creationId xmlns:a16="http://schemas.microsoft.com/office/drawing/2014/main" id="{A8D0C7D8-E4BF-EF46-AB2B-80F0E1AC37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213" y="2523937"/>
            <a:ext cx="4318000" cy="23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The Home Depot (@HomeDepot) | Twitter">
            <a:extLst>
              <a:ext uri="{FF2B5EF4-FFF2-40B4-BE49-F238E27FC236}">
                <a16:creationId xmlns:a16="http://schemas.microsoft.com/office/drawing/2014/main" id="{555EE5F4-E319-C243-B8F7-E0FFB1954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913" y="4643437"/>
            <a:ext cx="1665287" cy="166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ntel (INTC)">
            <a:extLst>
              <a:ext uri="{FF2B5EF4-FFF2-40B4-BE49-F238E27FC236}">
                <a16:creationId xmlns:a16="http://schemas.microsoft.com/office/drawing/2014/main" id="{F6453A16-7CE6-9D4D-832D-C4DC24B74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470" y="2978150"/>
            <a:ext cx="2036762" cy="203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NVIDIA (NVDA)">
            <a:extLst>
              <a:ext uri="{FF2B5EF4-FFF2-40B4-BE49-F238E27FC236}">
                <a16:creationId xmlns:a16="http://schemas.microsoft.com/office/drawing/2014/main" id="{4D2B7998-ACEB-284C-8159-7FA99EF15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388" y="4213888"/>
            <a:ext cx="2213208" cy="221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53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6A06AA-CEB7-D444-AEA0-EFFA15FD8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Sample SIN Stocks in the Portfolio</a:t>
            </a:r>
          </a:p>
        </p:txBody>
      </p:sp>
      <p:pic>
        <p:nvPicPr>
          <p:cNvPr id="5122" name="Picture 2" descr="General Electric (GE)">
            <a:extLst>
              <a:ext uri="{FF2B5EF4-FFF2-40B4-BE49-F238E27FC236}">
                <a16:creationId xmlns:a16="http://schemas.microsoft.com/office/drawing/2014/main" id="{B4E96837-B2A1-1147-BA2C-81A621CEA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165" y="2481278"/>
            <a:ext cx="2098145" cy="209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ells Fargo (WFC)">
            <a:extLst>
              <a:ext uri="{FF2B5EF4-FFF2-40B4-BE49-F238E27FC236}">
                <a16:creationId xmlns:a16="http://schemas.microsoft.com/office/drawing/2014/main" id="{35B41D37-42B6-7645-A9BD-6DE0E3C72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409" y="2687653"/>
            <a:ext cx="1884347" cy="188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Goldman Sachs Group (GS)">
            <a:extLst>
              <a:ext uri="{FF2B5EF4-FFF2-40B4-BE49-F238E27FC236}">
                <a16:creationId xmlns:a16="http://schemas.microsoft.com/office/drawing/2014/main" id="{5EDF12BA-0553-6C47-9A32-C8238B333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460" y="2687652"/>
            <a:ext cx="1891771" cy="189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Southwest Airlines (LUV)">
            <a:extLst>
              <a:ext uri="{FF2B5EF4-FFF2-40B4-BE49-F238E27FC236}">
                <a16:creationId xmlns:a16="http://schemas.microsoft.com/office/drawing/2014/main" id="{A76A5351-3076-DD41-8B06-19FC106DA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104" y="4921265"/>
            <a:ext cx="1779588" cy="177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ExxonMobil (XOM)">
            <a:extLst>
              <a:ext uri="{FF2B5EF4-FFF2-40B4-BE49-F238E27FC236}">
                <a16:creationId xmlns:a16="http://schemas.microsoft.com/office/drawing/2014/main" id="{34447704-9E3E-B643-876A-EEDB3893C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858" y="5049748"/>
            <a:ext cx="1651105" cy="1651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19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288226-DC18-424C-989E-D7E9B733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Showcasing the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4FE15-62F4-F74B-AC9E-FEF3CA0AC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237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13E6E-D807-1E4E-A373-7C9624B84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Past Performance ESG &amp; SIN Portfolio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01/2008-11/2020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BF18AA-C930-1848-B998-D3C3825A7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363" y="2568644"/>
            <a:ext cx="5986462" cy="384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67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3E6040-7BEA-0147-AB00-D4196E0FF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Scenario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52D2D-8929-E845-8222-C2F667C88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Financial Crisis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Flash Crash</a:t>
            </a:r>
          </a:p>
          <a:p>
            <a:r>
              <a:rPr lang="en-US" sz="2000" dirty="0">
                <a:solidFill>
                  <a:srgbClr val="000000"/>
                </a:solidFill>
              </a:rPr>
              <a:t>Brexit</a:t>
            </a:r>
          </a:p>
          <a:p>
            <a:r>
              <a:rPr lang="en-US" sz="2000" dirty="0">
                <a:solidFill>
                  <a:srgbClr val="000000"/>
                </a:solidFill>
              </a:rPr>
              <a:t>Longest Government Shutdown</a:t>
            </a:r>
          </a:p>
          <a:p>
            <a:r>
              <a:rPr lang="en-US" sz="2000" dirty="0">
                <a:solidFill>
                  <a:srgbClr val="000000"/>
                </a:solidFill>
              </a:rPr>
              <a:t>Yield Curve Inversion</a:t>
            </a:r>
          </a:p>
          <a:p>
            <a:r>
              <a:rPr lang="en-US" sz="2000" dirty="0">
                <a:solidFill>
                  <a:srgbClr val="000000"/>
                </a:solidFill>
              </a:rPr>
              <a:t>COVID Crash</a:t>
            </a:r>
          </a:p>
        </p:txBody>
      </p:sp>
    </p:spTree>
    <p:extLst>
      <p:ext uri="{BB962C8B-B14F-4D97-AF65-F5344CB8AC3E}">
        <p14:creationId xmlns:p14="http://schemas.microsoft.com/office/powerpoint/2010/main" val="3147871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AEA533-2DC0-A249-94FC-35549F49C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Financial Crisis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09/15/2008 - 04/02/2009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8C916-8823-6A4C-AA29-05C01B72F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75" y="2599258"/>
            <a:ext cx="5961063" cy="383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74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B75B78-E780-0F42-A0A6-DE61F73BD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Flash Crash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05/06/2010 - 05/20/2010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9C1A7-D078-0C4F-AE02-8960B4587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904" y="2753936"/>
            <a:ext cx="5961888" cy="383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4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79F36A-F059-0842-91C9-9C4C59C9C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Brexit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06/23/2016 - 07/07/2016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B289B9-69DE-444D-BBF0-C9CD337DE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920" y="2521723"/>
            <a:ext cx="5959856" cy="383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78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9475E8-2156-7A44-B585-E6B0103A5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Longest Government Shutdown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12/22/2018 - 01/25/2019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D97540-68BD-FE4D-9F84-EB55BBD82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904" y="2753936"/>
            <a:ext cx="5961888" cy="383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258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141B30-7002-E041-B456-384FA7A6F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Yield Curve Inversion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05/03/2019 – 01/03/2020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C6EBC8-D30D-2645-BC2F-DB1301825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312" y="2753936"/>
            <a:ext cx="6291072" cy="382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33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29542F-E108-AC41-A4FB-7F78C766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5FB68-6CD6-AB4F-895A-4593AB508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Define ESG &amp; SIN stocks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Compare and contrast past performance of ESG and SIN portfolios </a:t>
            </a:r>
          </a:p>
          <a:p>
            <a:r>
              <a:rPr lang="en-US" sz="2000" dirty="0">
                <a:solidFill>
                  <a:srgbClr val="000000"/>
                </a:solidFill>
              </a:rPr>
              <a:t>Slice data to look at how the portfolios reacted during key events from 2008 – 2020</a:t>
            </a:r>
          </a:p>
          <a:p>
            <a:r>
              <a:rPr lang="en-US" sz="2000" dirty="0">
                <a:solidFill>
                  <a:srgbClr val="000000"/>
                </a:solidFill>
              </a:rPr>
              <a:t>Simulate future performance with Monte Carlo Simulation</a:t>
            </a:r>
          </a:p>
          <a:p>
            <a:r>
              <a:rPr lang="en-US" sz="2000" dirty="0">
                <a:solidFill>
                  <a:srgbClr val="000000"/>
                </a:solidFill>
              </a:rPr>
              <a:t>Finally, we wanted to draw conclusions on both the ESG &amp; SIN portfolios utilizing the framework of portfolio management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143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09E3A1-303C-D642-B0D9-A5873004A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COVID Crash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02/20/2020 – 04/07/2020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C51912-0362-C34E-9F17-B958DB55C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904" y="2550298"/>
            <a:ext cx="5961888" cy="383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9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71EF29-042D-B44F-B515-12D81884E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>
                <a:solidFill>
                  <a:srgbClr val="FFFFFF"/>
                </a:solidFill>
              </a:rPr>
              <a:t>Montecarlo</a:t>
            </a:r>
            <a:r>
              <a:rPr lang="en-US" sz="4000" dirty="0">
                <a:solidFill>
                  <a:srgbClr val="FFFFFF"/>
                </a:solidFill>
              </a:rPr>
              <a:t> Simulation for ESG Stocks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578525-A88B-1148-9A39-34B0645E1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742" y="2753936"/>
            <a:ext cx="7936992" cy="363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252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29DC8D-D0AB-5747-8B97-EA8D0E402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>
                <a:solidFill>
                  <a:srgbClr val="FFFFFF"/>
                </a:solidFill>
              </a:rPr>
              <a:t>Montecarlo</a:t>
            </a:r>
            <a:r>
              <a:rPr lang="en-US" sz="4000" dirty="0">
                <a:solidFill>
                  <a:srgbClr val="FFFFFF"/>
                </a:solidFill>
              </a:rPr>
              <a:t> Simulation SIN stocks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9BA05E-990C-9C4F-A3B7-BEE2CAAAD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238" y="2753936"/>
            <a:ext cx="7934325" cy="363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806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251283-D24A-5F49-BFF9-037616D06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E5BBD-46BA-5F48-A6E5-105BF5F85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722" y="6047602"/>
            <a:ext cx="2543176" cy="5148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ESG WINS!!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4A3443-9F83-9243-96B6-27B3858B8982}"/>
              </a:ext>
            </a:extLst>
          </p:cNvPr>
          <p:cNvSpPr txBox="1"/>
          <p:nvPr/>
        </p:nvSpPr>
        <p:spPr>
          <a:xfrm>
            <a:off x="3724835" y="33348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146" name="Picture 2" descr="What is ESG? | ECO Advisors">
            <a:extLst>
              <a:ext uri="{FF2B5EF4-FFF2-40B4-BE49-F238E27FC236}">
                <a16:creationId xmlns:a16="http://schemas.microsoft.com/office/drawing/2014/main" id="{31AED759-B28B-8347-A865-F2A508B91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385" y="2753936"/>
            <a:ext cx="5876925" cy="306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29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BA792E-5755-E745-8606-FF5F0F27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Errors and Flaws with the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6B6F5-5800-EA44-8B55-1047E689B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Alpaca errors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ESG ratings change over time</a:t>
            </a:r>
          </a:p>
          <a:p>
            <a:r>
              <a:rPr lang="en-US" sz="2000" dirty="0">
                <a:solidFill>
                  <a:srgbClr val="000000"/>
                </a:solidFill>
              </a:rPr>
              <a:t>Utilizing a benchmark to compare the ESG and SIN portfolio i.e. S&amp;P 500</a:t>
            </a:r>
          </a:p>
          <a:p>
            <a:r>
              <a:rPr lang="en-US" sz="2000" dirty="0">
                <a:solidFill>
                  <a:srgbClr val="000000"/>
                </a:solidFill>
              </a:rPr>
              <a:t>Portfolio skewness i.e. tech vs. energy</a:t>
            </a:r>
          </a:p>
          <a:p>
            <a:r>
              <a:rPr lang="en-US" sz="2000" dirty="0">
                <a:solidFill>
                  <a:srgbClr val="000000"/>
                </a:solidFill>
              </a:rPr>
              <a:t>Past Performance doesn’t guarantee future results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042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A6C7A7-B7F6-2846-86D7-A073562BA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49405-D2AE-C64F-825C-D31722D3D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endParaRPr lang="en-US" sz="2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873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090C88-379C-D842-9B95-2C43CE083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36484-9F5C-1743-9ACC-6E3F6CBB3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  <a:hlinkClick r:id="rId3"/>
              </a:rPr>
              <a:t>https://www.investopedia.com/terms/e/environmental-social-and-governance-esg-criteria.asp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  <a:hlinkClick r:id="rId4"/>
              </a:rPr>
              <a:t>https://finance.yahoo.com/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  <a:hlinkClick r:id="rId5"/>
              </a:rPr>
              <a:t>https://www.forbes.com/?sh=321528852254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  <a:hlinkClick r:id="rId6"/>
              </a:rPr>
              <a:t>https://towardsdatascience.com/</a:t>
            </a:r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966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37ED34-2A55-BC40-863F-7ADA1028A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Defining an ESG stock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71642-CBAA-F348-A342-6E223A781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Environmental, Social, and Governance</a:t>
            </a:r>
          </a:p>
          <a:p>
            <a:r>
              <a:rPr lang="en-US" sz="2000" dirty="0">
                <a:solidFill>
                  <a:srgbClr val="000000"/>
                </a:solidFill>
              </a:rPr>
              <a:t>Increasing popularity amongst younger investors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48A2B3-B42F-EE41-9AE9-2693F014F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124" y="3759275"/>
            <a:ext cx="5476875" cy="292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91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947EB6-6335-EF46-975F-2EE6BBE20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Defining a SIN stock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0F34F-5FD0-D348-99EF-FC86DAE3A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A SIN stock is a publicly traded company involved in or associated with an activity that is considered unethical or immoral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A3D913-47CD-4B47-ABEF-EBEF0C14A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236" y="3582753"/>
            <a:ext cx="6880859" cy="278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35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DD1A2D-7D20-9B4A-B2E4-8104D4D58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Libraries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AD508-A67D-4640-AB62-A80DDCB1F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Beautiful Soup Library to parse data from Yahoo Finance to collect an ESG score on all S&amp;P 500 stocks</a:t>
            </a:r>
          </a:p>
          <a:p>
            <a:r>
              <a:rPr lang="en-US" sz="2000" dirty="0" err="1">
                <a:solidFill>
                  <a:srgbClr val="000000"/>
                </a:solidFill>
              </a:rPr>
              <a:t>Pandas_datareader</a:t>
            </a:r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494C0FBD-F3D6-CD4A-8AF2-D17D0E82B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976" y="4065813"/>
            <a:ext cx="4249247" cy="211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7867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071DC5-A875-BD48-863D-E25CEB794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Beautiful Soup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70C5BF-B72A-AB4C-A67D-C74F146BD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226" y="2753936"/>
            <a:ext cx="9944207" cy="362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68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80D67D-9CD6-D34A-9F27-51837D384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Beautiful Soup</a:t>
            </a:r>
          </a:p>
        </p:txBody>
      </p:sp>
      <p:pic>
        <p:nvPicPr>
          <p:cNvPr id="9" name="Picture 8" descr="Text, timeline&#10;&#10;Description automatically generated">
            <a:extLst>
              <a:ext uri="{FF2B5EF4-FFF2-40B4-BE49-F238E27FC236}">
                <a16:creationId xmlns:a16="http://schemas.microsoft.com/office/drawing/2014/main" id="{9E061B06-B581-D644-8697-8F16E32B5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688" y="2450579"/>
            <a:ext cx="5429250" cy="413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488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760409-BA77-7A44-BB23-B13223FBC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Yahoo ESG Ratings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2648846-8E87-D74F-930F-2F68CDF510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32714" y="3117865"/>
            <a:ext cx="4846447" cy="269748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3C833F-4D17-4C4E-A60C-52F301F171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2373" y="3165979"/>
            <a:ext cx="4642004" cy="269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859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3D8734-9E8F-4A4A-B12B-950C47C9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Filtered data</a:t>
            </a:r>
          </a:p>
        </p:txBody>
      </p:sp>
      <p:pic>
        <p:nvPicPr>
          <p:cNvPr id="3074" name="Picture 2" descr="Funnel Infographic Stock Photos And Images - 123RF">
            <a:extLst>
              <a:ext uri="{FF2B5EF4-FFF2-40B4-BE49-F238E27FC236}">
                <a16:creationId xmlns:a16="http://schemas.microsoft.com/office/drawing/2014/main" id="{ABDA75B0-1642-5C44-8F22-ABB27F18A3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323" y="2657296"/>
            <a:ext cx="2148672" cy="214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Yahoo Finance LIVE - Mar 19">
            <a:extLst>
              <a:ext uri="{FF2B5EF4-FFF2-40B4-BE49-F238E27FC236}">
                <a16:creationId xmlns:a16="http://schemas.microsoft.com/office/drawing/2014/main" id="{FCA73AAD-A537-B548-9C8D-162BDDAB0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308" y="2978923"/>
            <a:ext cx="2630068" cy="147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&amp;P 500 - Standard &amp; Poor's Financial Services Llc Trademark Registration">
            <a:extLst>
              <a:ext uri="{FF2B5EF4-FFF2-40B4-BE49-F238E27FC236}">
                <a16:creationId xmlns:a16="http://schemas.microsoft.com/office/drawing/2014/main" id="{2B9A8282-2D44-A74A-B050-663C224FB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72499"/>
            <a:ext cx="3217002" cy="164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BDF722B2-A2E7-5D40-AD50-CB54311E2B0E}"/>
              </a:ext>
            </a:extLst>
          </p:cNvPr>
          <p:cNvSpPr/>
          <p:nvPr/>
        </p:nvSpPr>
        <p:spPr>
          <a:xfrm>
            <a:off x="2685182" y="3409583"/>
            <a:ext cx="1486465" cy="8262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C713DEC2-75DD-404A-97BE-0834948D4D0E}"/>
              </a:ext>
            </a:extLst>
          </p:cNvPr>
          <p:cNvSpPr/>
          <p:nvPr/>
        </p:nvSpPr>
        <p:spPr>
          <a:xfrm>
            <a:off x="7651037" y="3377248"/>
            <a:ext cx="1486465" cy="8262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ent-Up Arrow 8">
            <a:extLst>
              <a:ext uri="{FF2B5EF4-FFF2-40B4-BE49-F238E27FC236}">
                <a16:creationId xmlns:a16="http://schemas.microsoft.com/office/drawing/2014/main" id="{9B248CE6-1A74-F549-B286-9D8466734CFD}"/>
              </a:ext>
            </a:extLst>
          </p:cNvPr>
          <p:cNvSpPr/>
          <p:nvPr/>
        </p:nvSpPr>
        <p:spPr>
          <a:xfrm rot="16200000" flipH="1">
            <a:off x="8745448" y="4800167"/>
            <a:ext cx="1116833" cy="206363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D6234D8F-F02B-C141-9C60-69A754580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308" y="4969023"/>
            <a:ext cx="2630068" cy="147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ACA8C6-8DC1-8448-9F39-80C5A8CEFBE4}"/>
              </a:ext>
            </a:extLst>
          </p:cNvPr>
          <p:cNvSpPr txBox="1"/>
          <p:nvPr/>
        </p:nvSpPr>
        <p:spPr>
          <a:xfrm>
            <a:off x="5176201" y="4018846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ESG RATINGS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E9F63F-4FE9-A045-AEF4-748CABB6C5E9}"/>
              </a:ext>
            </a:extLst>
          </p:cNvPr>
          <p:cNvSpPr txBox="1"/>
          <p:nvPr/>
        </p:nvSpPr>
        <p:spPr>
          <a:xfrm>
            <a:off x="4743450" y="6021069"/>
            <a:ext cx="2239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HISTORICAL RETURNS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278ACC-B5F6-CF44-9BBD-39B1D9E7E977}"/>
              </a:ext>
            </a:extLst>
          </p:cNvPr>
          <p:cNvSpPr txBox="1"/>
          <p:nvPr/>
        </p:nvSpPr>
        <p:spPr>
          <a:xfrm>
            <a:off x="8908303" y="4024780"/>
            <a:ext cx="1147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SIN STOCKS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1283E3-8897-9248-95F7-FC20C106B373}"/>
              </a:ext>
            </a:extLst>
          </p:cNvPr>
          <p:cNvSpPr txBox="1"/>
          <p:nvPr/>
        </p:nvSpPr>
        <p:spPr>
          <a:xfrm>
            <a:off x="10660905" y="4048588"/>
            <a:ext cx="1147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33 ESG STOCKS</a:t>
            </a:r>
          </a:p>
        </p:txBody>
      </p:sp>
      <p:pic>
        <p:nvPicPr>
          <p:cNvPr id="3080" name="Picture 8" descr="Green csv icon - Free green file icons">
            <a:extLst>
              <a:ext uri="{FF2B5EF4-FFF2-40B4-BE49-F238E27FC236}">
                <a16:creationId xmlns:a16="http://schemas.microsoft.com/office/drawing/2014/main" id="{8962B82B-4AA8-CD4D-8ACC-558CCE90D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44" y="4414067"/>
            <a:ext cx="1873235" cy="187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DB6883ED-D237-6E4F-AA2C-7F04A94D94F6}"/>
              </a:ext>
            </a:extLst>
          </p:cNvPr>
          <p:cNvSpPr/>
          <p:nvPr/>
        </p:nvSpPr>
        <p:spPr>
          <a:xfrm rot="10800000">
            <a:off x="2572618" y="5292310"/>
            <a:ext cx="1486465" cy="8262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7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9" grpId="0" animBg="1"/>
      <p:bldP spid="11" grpId="0"/>
      <p:bldP spid="19" grpId="0"/>
      <p:bldP spid="13" grpId="0"/>
      <p:bldP spid="21" grpId="0"/>
      <p:bldP spid="23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1330</TotalTime>
  <Words>346</Words>
  <Application>Microsoft Macintosh PowerPoint</Application>
  <PresentationFormat>Widescreen</PresentationFormat>
  <Paragraphs>71</Paragraphs>
  <Slides>26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ESG vs SIN</vt:lpstr>
      <vt:lpstr>Objective</vt:lpstr>
      <vt:lpstr>Defining an ESG stock</vt:lpstr>
      <vt:lpstr>Defining a SIN stock</vt:lpstr>
      <vt:lpstr>Libraries Used</vt:lpstr>
      <vt:lpstr>Beautiful Soup</vt:lpstr>
      <vt:lpstr>Beautiful Soup</vt:lpstr>
      <vt:lpstr>Yahoo ESG Ratings</vt:lpstr>
      <vt:lpstr>Filtered data</vt:lpstr>
      <vt:lpstr>Sample ESG Stocks in the Portfolio</vt:lpstr>
      <vt:lpstr>Sample SIN Stocks in the Portfolio</vt:lpstr>
      <vt:lpstr>Showcasing the Dashboard</vt:lpstr>
      <vt:lpstr>Past Performance ESG &amp; SIN Portfolio  01/2008-11/2020</vt:lpstr>
      <vt:lpstr>Scenario Analysis</vt:lpstr>
      <vt:lpstr>Financial Crisis 09/15/2008 - 04/02/2009</vt:lpstr>
      <vt:lpstr>Flash Crash 05/06/2010 - 05/20/2010</vt:lpstr>
      <vt:lpstr>Brexit 06/23/2016 - 07/07/2016</vt:lpstr>
      <vt:lpstr>Longest Government Shutdown 12/22/2018 - 01/25/2019</vt:lpstr>
      <vt:lpstr>Yield Curve Inversion 05/03/2019 – 01/03/2020</vt:lpstr>
      <vt:lpstr>COVID Crash 02/20/2020 – 04/07/2020 </vt:lpstr>
      <vt:lpstr>Montecarlo Simulation for ESG Stocks</vt:lpstr>
      <vt:lpstr>Montecarlo Simulation SIN stocks</vt:lpstr>
      <vt:lpstr>Conclusion</vt:lpstr>
      <vt:lpstr>Errors and Flaws with the Analysis</vt:lpstr>
      <vt:lpstr>Q&amp;A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ESG vs SIN</dc:title>
  <dc:creator>Jeff Myers</dc:creator>
  <cp:lastModifiedBy>Jeff Myers</cp:lastModifiedBy>
  <cp:revision>16</cp:revision>
  <dcterms:created xsi:type="dcterms:W3CDTF">2020-11-13T16:52:08Z</dcterms:created>
  <dcterms:modified xsi:type="dcterms:W3CDTF">2020-11-18T02:32:01Z</dcterms:modified>
</cp:coreProperties>
</file>